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Титул. Тезис: ценность не в метрах, а в условиях входа, доходе и защищённости сделки.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Пять выгод сверх метража. Главное — вход деньгами и то, что объект зарабатывает сам.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Покупатель входит малой частью суммы, а дорожает при этом весь объект.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Доход и личное пользование не конфликтуют: свои недели бронируются заранее.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Четыре формы. Квартира — почти всегда freehold в иностранной квоте; вилла — лиз или компания.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FET — главный рубеж. Маршрут денег выстраивается заранее, а не в день регистрации.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Итог: клиент принимает два решения, всё остальное закрывает компания.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Контакты. Предложение: расчёт до внесения денег.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B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hero-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img/logo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371600"/>
            <a:ext cx="3840480" cy="5559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2960" y="22402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C9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Недвижимость на Пхукете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22960" y="288036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Вы покупаете</a:t>
            </a:r>
            <a:endParaRPr lang="en-US" sz="40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 квадратные метры</a:t>
            </a:r>
            <a:endParaRPr lang="en-US" sz="4000" dirty="0"/>
          </a:p>
        </p:txBody>
      </p:sp>
      <p:sp>
        <p:nvSpPr>
          <p:cNvPr id="6" name="Shape 2"/>
          <p:cNvSpPr/>
          <p:nvPr/>
        </p:nvSpPr>
        <p:spPr>
          <a:xfrm>
            <a:off x="822960" y="4846320"/>
            <a:ext cx="822960" cy="20117"/>
          </a:xfrm>
          <a:prstGeom prst="rect">
            <a:avLst/>
          </a:prstGeom>
          <a:solidFill>
            <a:srgbClr val="A8874F"/>
          </a:solidFill>
          <a:ln/>
        </p:spPr>
      </p:sp>
      <p:sp>
        <p:nvSpPr>
          <p:cNvPr id="7" name="Text 3"/>
          <p:cNvSpPr txBox="1"/>
          <p:nvPr/>
        </p:nvSpPr>
        <p:spPr>
          <a:xfrm>
            <a:off x="822960" y="512064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D9E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на самом деле получает покупатель, какая бывает собственность</a:t>
            </a:r>
            <a:endParaRPr lang="en-US" sz="14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D9E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как платить из России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78240" y="617220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i="1" dirty="0">
                <a:solidFill>
                  <a:srgbClr val="C9A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sign leads home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251192" y="0"/>
            <a:ext cx="493776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731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88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ПОМИМО МЕТРОВ И ЛОКАЦИИ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097280"/>
            <a:ext cx="5943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0F3B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получает покупатель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822960" y="2176272"/>
            <a:ext cx="310896" cy="310896"/>
          </a:xfrm>
          <a:prstGeom prst="ellipse">
            <a:avLst/>
          </a:prstGeom>
          <a:solidFill>
            <a:srgbClr val="0F3B34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21762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325880" y="214884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Рассрочка застройщика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325880" y="2450592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25–30% сейчас, остальное при ключах через 1,5–2 года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22960" y="3035808"/>
            <a:ext cx="310896" cy="310896"/>
          </a:xfrm>
          <a:prstGeom prst="ellipse">
            <a:avLst/>
          </a:prstGeom>
          <a:solidFill>
            <a:srgbClr val="0F3B34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30358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325880" y="3008376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Цена зафиксирована сегодня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1325880" y="3310128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стройке объект обычно дорожает на четверть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822960" y="3895344"/>
            <a:ext cx="310896" cy="310896"/>
          </a:xfrm>
          <a:prstGeom prst="ellipse">
            <a:avLst/>
          </a:prstGeom>
          <a:solidFill>
            <a:srgbClr val="0F3B34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325880" y="3867912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Отделка и мебель в цене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325880" y="4169664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Квартира работает с первого дня, ремонт не нужен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822960" y="4754880"/>
            <a:ext cx="310896" cy="310896"/>
          </a:xfrm>
          <a:prstGeom prst="ellipse">
            <a:avLst/>
          </a:prstGeom>
          <a:solidFill>
            <a:srgbClr val="0F3B34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2960" y="47548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325880" y="4727448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Аренда без участия владельца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1325880" y="5029200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Управляющая компания сдаёт, доход 6–10% годовых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822960" y="5614416"/>
            <a:ext cx="310896" cy="310896"/>
          </a:xfrm>
          <a:prstGeom prst="ellipse">
            <a:avLst/>
          </a:prstGeom>
          <a:solidFill>
            <a:srgbClr val="0F3B34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22960" y="56144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325880" y="5586984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налога на владение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1325880" y="5888736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жилья до 10 млн бат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3B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3-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88952" cy="32461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3611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ЭКОНОМИКА СДЕЛКИ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3931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Деньги входят частями, цена стоит на месте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489204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C9A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25–30%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59612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первый взнос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5888736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остальное — при передаче ключей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4526280" y="489204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C9A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1,5–2 года</a:t>
            </a:r>
            <a:endParaRPr lang="en-US" sz="4000" dirty="0"/>
          </a:p>
        </p:txBody>
      </p:sp>
      <p:sp>
        <p:nvSpPr>
          <p:cNvPr id="9" name="Text 6"/>
          <p:cNvSpPr txBox="1"/>
          <p:nvPr/>
        </p:nvSpPr>
        <p:spPr>
          <a:xfrm>
            <a:off x="4526280" y="559612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сдачи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4526280" y="5888736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срок, за который вы доплачиваете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8229600" y="489204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C9A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+25–40%</a:t>
            </a:r>
            <a:endParaRPr lang="en-US" sz="4000" dirty="0"/>
          </a:p>
        </p:txBody>
      </p:sp>
      <p:sp>
        <p:nvSpPr>
          <p:cNvPr id="12" name="Text 9"/>
          <p:cNvSpPr txBox="1"/>
          <p:nvPr/>
        </p:nvSpPr>
        <p:spPr>
          <a:xfrm>
            <a:off x="8229600" y="559612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на стройке</a:t>
            </a:r>
            <a:endParaRPr lang="en-US" sz="1350" dirty="0"/>
          </a:p>
        </p:txBody>
      </p:sp>
      <p:sp>
        <p:nvSpPr>
          <p:cNvPr id="13" name="Text 10"/>
          <p:cNvSpPr txBox="1"/>
          <p:nvPr/>
        </p:nvSpPr>
        <p:spPr>
          <a:xfrm>
            <a:off x="8229600" y="5888736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A9BD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типичная динамика Пхукета от котлована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507492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97880" y="777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88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 ВЫ В РОССИИ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897880" y="1143000"/>
            <a:ext cx="5669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dirty="0">
                <a:solidFill>
                  <a:srgbClr val="0F3B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Квартира работает</a:t>
            </a:r>
            <a:endParaRPr lang="en-US" sz="34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3400" dirty="0">
                <a:solidFill>
                  <a:srgbClr val="0F3B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без вас</a:t>
            </a:r>
            <a:endParaRPr lang="en-US" sz="3400" dirty="0"/>
          </a:p>
        </p:txBody>
      </p:sp>
      <p:sp>
        <p:nvSpPr>
          <p:cNvPr id="5" name="Text 2"/>
          <p:cNvSpPr txBox="1"/>
          <p:nvPr/>
        </p:nvSpPr>
        <p:spPr>
          <a:xfrm>
            <a:off x="5897880" y="2651760"/>
            <a:ext cx="5532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D4D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Управляющая компания принимает гостей, убирает, платит счета и переводит вам доход. Вы приезжаете, когда захотите: свои недели бронируются заранее, остальное время объект сдаётся.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897880" y="4069080"/>
            <a:ext cx="265176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E2DDD2"/>
            </a:solidFill>
            <a:prstDash val="solid"/>
          </a:ln>
          <a:effectLst>
            <a:outerShdw sx="100000" sy="100000" kx="0" ky="0" algn="bl" rotWithShape="0" blurRad="127000" dist="25400" dir="5400000">
              <a:srgbClr val="9A9484">
                <a:alpha val="18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172200" y="4315968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0F3B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6–10%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6172200" y="4882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88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годовых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172200" y="513892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обычная аренда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8778240" y="4069080"/>
            <a:ext cx="265176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E2DDD2"/>
            </a:solidFill>
            <a:prstDash val="solid"/>
          </a:ln>
          <a:effectLst>
            <a:outerShdw sx="100000" sy="100000" kx="0" ky="0" algn="bl" rotWithShape="0" blurRad="127000" dist="25400" dir="5400000">
              <a:srgbClr val="9A9484">
                <a:alpha val="18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9052560" y="4315968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0F3B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5–7%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9052560" y="4882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88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годовых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9052560" y="513892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0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гарантированные программы, 3–5 лет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5897880" y="5943600"/>
            <a:ext cx="5532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i="1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Налога на владение для жилья до 10 млн бат нет, налога на наследование — до 100 млн бат.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732520" y="0"/>
            <a:ext cx="3456432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731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88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 НА ОБЪЕКТ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097280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F3B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Какая бывает собственность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822960" y="2011680"/>
            <a:ext cx="3520440" cy="1572768"/>
          </a:xfrm>
          <a:prstGeom prst="roundRect">
            <a:avLst>
              <a:gd name="adj" fmla="val 3488"/>
            </a:avLst>
          </a:prstGeom>
          <a:solidFill>
            <a:srgbClr val="F4F1EA"/>
          </a:solidFill>
          <a:ln w="9525">
            <a:solidFill>
              <a:srgbClr val="E7E2D7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1078992" y="223113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F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Freehold, иностранная квота</a:t>
            </a:r>
            <a:endParaRPr lang="en-US" sz="1350" dirty="0"/>
          </a:p>
        </p:txBody>
      </p:sp>
      <p:sp>
        <p:nvSpPr>
          <p:cNvPr id="7" name="Text 4"/>
          <p:cNvSpPr txBox="1"/>
          <p:nvPr/>
        </p:nvSpPr>
        <p:spPr>
          <a:xfrm>
            <a:off x="1078992" y="2706624"/>
            <a:ext cx="30358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50"/>
              </a:lnSpc>
              <a:buNone/>
            </a:pPr>
            <a:r>
              <a:rPr lang="en-US" sz="1150" dirty="0">
                <a:solidFill>
                  <a:srgbClr val="5463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Ваше имя в чаноте, бессрочно. Так покупают квартиры — под иностранцев отведено 49% площадей дома.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663440" y="2011680"/>
            <a:ext cx="3520440" cy="1572768"/>
          </a:xfrm>
          <a:prstGeom prst="roundRect">
            <a:avLst>
              <a:gd name="adj" fmla="val 3488"/>
            </a:avLst>
          </a:prstGeom>
          <a:solidFill>
            <a:srgbClr val="F4F1EA"/>
          </a:solidFill>
          <a:ln w="9525">
            <a:solidFill>
              <a:srgbClr val="E7E2D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919472" y="223113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F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Freehold, тайская квота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4919472" y="2706624"/>
            <a:ext cx="30358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50"/>
              </a:lnSpc>
              <a:buNone/>
            </a:pPr>
            <a:r>
              <a:rPr lang="en-US" sz="1150" dirty="0">
                <a:solidFill>
                  <a:srgbClr val="5463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 же права, но объект оформляется на тайское лицо или компанию. Дешевле на 5–10%, владелец — не вы.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822960" y="3840480"/>
            <a:ext cx="3520440" cy="1572768"/>
          </a:xfrm>
          <a:prstGeom prst="roundRect">
            <a:avLst>
              <a:gd name="adj" fmla="val 3488"/>
            </a:avLst>
          </a:prstGeom>
          <a:solidFill>
            <a:srgbClr val="F4F1EA"/>
          </a:solidFill>
          <a:ln w="9525">
            <a:solidFill>
              <a:srgbClr val="E7E2D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078992" y="405993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F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Leasehold</a:t>
            </a:r>
            <a:endParaRPr lang="en-US" sz="1350" dirty="0"/>
          </a:p>
        </p:txBody>
      </p:sp>
      <p:sp>
        <p:nvSpPr>
          <p:cNvPr id="13" name="Text 10"/>
          <p:cNvSpPr txBox="1"/>
          <p:nvPr/>
        </p:nvSpPr>
        <p:spPr>
          <a:xfrm>
            <a:off x="1078992" y="4535424"/>
            <a:ext cx="30358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50"/>
              </a:lnSpc>
              <a:buNone/>
            </a:pPr>
            <a:r>
              <a:rPr lang="en-US" sz="1150" dirty="0">
                <a:solidFill>
                  <a:srgbClr val="5463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Аренда на 30 лет с продлениями, зарегистрирована в Земельном департаменте. Так берут виллы и землю.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663440" y="3840480"/>
            <a:ext cx="3520440" cy="1572768"/>
          </a:xfrm>
          <a:prstGeom prst="roundRect">
            <a:avLst>
              <a:gd name="adj" fmla="val 3488"/>
            </a:avLst>
          </a:prstGeom>
          <a:solidFill>
            <a:srgbClr val="F4F1EA"/>
          </a:solidFill>
          <a:ln w="9525">
            <a:solidFill>
              <a:srgbClr val="E7E2D7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919472" y="4059936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0F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тайскую компанию</a:t>
            </a:r>
            <a:endParaRPr lang="en-US" sz="1350" dirty="0"/>
          </a:p>
        </p:txBody>
      </p:sp>
      <p:sp>
        <p:nvSpPr>
          <p:cNvPr id="16" name="Text 13"/>
          <p:cNvSpPr txBox="1"/>
          <p:nvPr/>
        </p:nvSpPr>
        <p:spPr>
          <a:xfrm>
            <a:off x="4919472" y="4535424"/>
            <a:ext cx="30358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50"/>
              </a:lnSpc>
              <a:buNone/>
            </a:pPr>
            <a:r>
              <a:rPr lang="en-US" sz="1150" dirty="0">
                <a:solidFill>
                  <a:srgbClr val="5463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Компания владеет землёй и домом. Вариант для вилл, требует реальной деятельности.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822960" y="5806440"/>
            <a:ext cx="7360920" cy="658368"/>
          </a:xfrm>
          <a:prstGeom prst="roundRect">
            <a:avLst>
              <a:gd name="adj" fmla="val 8333"/>
            </a:avLst>
          </a:prstGeom>
          <a:solidFill>
            <a:srgbClr val="0F3B34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1097280" y="580644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Землю иностранец в собственность не получает ни при каком раскладе — только строение на ней или долгую аренду.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A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6-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777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ДЕНЬГИ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115568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 платить из России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822960" y="1920240"/>
            <a:ext cx="6766560" cy="1051560"/>
          </a:xfrm>
          <a:prstGeom prst="roundRect">
            <a:avLst>
              <a:gd name="adj" fmla="val 5217"/>
            </a:avLst>
          </a:prstGeom>
          <a:solidFill>
            <a:srgbClr val="16483F"/>
          </a:solidFill>
          <a:ln w="12700">
            <a:solidFill>
              <a:srgbClr val="A8874F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1097280" y="1920240"/>
            <a:ext cx="6263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b="1" dirty="0">
                <a:solidFill>
                  <a:srgbClr val="C9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Ключевое условие. </a:t>
            </a:r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DC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Деньги приходят из-за рубежа в валюте на имя покупателя — тогда банк выдаёт справку FET. Без неё квартиру на иностранца не зарегистрируют.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822960" y="3429000"/>
            <a:ext cx="3383280" cy="2514600"/>
          </a:xfrm>
          <a:prstGeom prst="roundRect">
            <a:avLst>
              <a:gd name="adj" fmla="val 2182"/>
            </a:avLst>
          </a:prstGeom>
          <a:solidFill>
            <a:srgbClr val="12403A"/>
          </a:solidFill>
          <a:ln w="9525">
            <a:solidFill>
              <a:srgbClr val="23554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115568" y="36393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887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15568" y="4041648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SWIFT из банка РФ</a:t>
            </a:r>
            <a:endParaRPr lang="en-US" sz="1450" dirty="0"/>
          </a:p>
        </p:txBody>
      </p:sp>
      <p:sp>
        <p:nvSpPr>
          <p:cNvPr id="10" name="Text 7"/>
          <p:cNvSpPr txBox="1"/>
          <p:nvPr/>
        </p:nvSpPr>
        <p:spPr>
          <a:xfrm>
            <a:off x="1115568" y="4480560"/>
            <a:ext cx="2852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50"/>
              </a:lnSpc>
              <a:buNone/>
            </a:pPr>
            <a:r>
              <a:rPr lang="en-US" sz="1150" dirty="0">
                <a:solidFill>
                  <a:srgbClr val="AFC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Неподсанкционный банк, валютный перевод. 3–10 дней, комиссия 1–3%. Риск — комплаенс банка-корреспондента.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1115568" y="55321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C9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FET есть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526280" y="3429000"/>
            <a:ext cx="3383280" cy="2514600"/>
          </a:xfrm>
          <a:prstGeom prst="roundRect">
            <a:avLst>
              <a:gd name="adj" fmla="val 2182"/>
            </a:avLst>
          </a:prstGeom>
          <a:solidFill>
            <a:srgbClr val="12403A"/>
          </a:solidFill>
          <a:ln w="9525">
            <a:solidFill>
              <a:srgbClr val="23554C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818888" y="36393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887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4818888" y="4041648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Счёт в третьей стране</a:t>
            </a:r>
            <a:endParaRPr lang="en-US" sz="1450" dirty="0"/>
          </a:p>
        </p:txBody>
      </p:sp>
      <p:sp>
        <p:nvSpPr>
          <p:cNvPr id="15" name="Text 12"/>
          <p:cNvSpPr txBox="1"/>
          <p:nvPr/>
        </p:nvSpPr>
        <p:spPr>
          <a:xfrm>
            <a:off x="4818888" y="4480560"/>
            <a:ext cx="2852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50"/>
              </a:lnSpc>
              <a:buNone/>
            </a:pPr>
            <a:r>
              <a:rPr lang="en-US" sz="1150" dirty="0">
                <a:solidFill>
                  <a:srgbClr val="AFC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ОАЭ, Казахстан, Армения, Грузия. Деньги на свой счёт, оттуда SWIFT в Таиланд. Самый предсказуемый путь.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4818888" y="55321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C9A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FET есть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8229600" y="3429000"/>
            <a:ext cx="3383280" cy="2514600"/>
          </a:xfrm>
          <a:prstGeom prst="roundRect">
            <a:avLst>
              <a:gd name="adj" fmla="val 2182"/>
            </a:avLst>
          </a:prstGeom>
          <a:solidFill>
            <a:srgbClr val="12403A"/>
          </a:solidFill>
          <a:ln w="9525">
            <a:solidFill>
              <a:srgbClr val="23554C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8522208" y="36393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887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8522208" y="4041648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Крипта в обменник</a:t>
            </a:r>
            <a:endParaRPr lang="en-US" sz="1450" dirty="0"/>
          </a:p>
        </p:txBody>
      </p:sp>
      <p:sp>
        <p:nvSpPr>
          <p:cNvPr id="20" name="Text 17"/>
          <p:cNvSpPr txBox="1"/>
          <p:nvPr/>
        </p:nvSpPr>
        <p:spPr>
          <a:xfrm>
            <a:off x="8522208" y="4480560"/>
            <a:ext cx="28529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50"/>
              </a:lnSpc>
              <a:buNone/>
            </a:pPr>
            <a:r>
              <a:rPr lang="en-US" sz="1150" dirty="0">
                <a:solidFill>
                  <a:srgbClr val="AFC3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USDT → обменник на Пхукете → тайский счёт. Быстро, но справки не будет — только лиз, тайская квота или доплаты.</a:t>
            </a:r>
            <a:endParaRPr lang="en-US" sz="1150" dirty="0"/>
          </a:p>
        </p:txBody>
      </p:sp>
      <p:sp>
        <p:nvSpPr>
          <p:cNvPr id="21" name="Text 18"/>
          <p:cNvSpPr txBox="1"/>
          <p:nvPr/>
        </p:nvSpPr>
        <p:spPr>
          <a:xfrm>
            <a:off x="8522208" y="55321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D89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FET нет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822960" y="6144768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DC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практике первый взнос часто уходит на месте, а основная сумма заводится с FET к передаче.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732520" y="0"/>
            <a:ext cx="3456432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731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A88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НАША РАБОТА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0972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F3B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 это решает ZODIAC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822960" y="2029968"/>
            <a:ext cx="347472" cy="347472"/>
          </a:xfrm>
          <a:prstGeom prst="ellipse">
            <a:avLst/>
          </a:prstGeom>
          <a:solidFill>
            <a:srgbClr val="A8874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22960" y="20299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1371600" y="201168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Проверяем до депозита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2313432"/>
            <a:ext cx="6903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Застройщик, его сданные объекты, наличие свободной иностранной квоты — прежде, чем вы внесёте деньги.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822960" y="2852928"/>
            <a:ext cx="347472" cy="347472"/>
          </a:xfrm>
          <a:prstGeom prst="ellipse">
            <a:avLst/>
          </a:prstGeom>
          <a:solidFill>
            <a:srgbClr val="A8874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28529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1371600" y="283464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Подбираем форму собственности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3136392"/>
            <a:ext cx="6903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 вашу задачу: жить, сдавать или держать. Говорим прямо, где есть риск, а не только где выгодно.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822960" y="3675888"/>
            <a:ext cx="347472" cy="347472"/>
          </a:xfrm>
          <a:prstGeom prst="ellipse">
            <a:avLst/>
          </a:prstGeom>
          <a:solidFill>
            <a:srgbClr val="A8874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367588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65760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Выстраиваем маршрут денег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9352"/>
            <a:ext cx="6903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Заранее, чтобы FET был на руках к регистрации. Именно здесь чаще всего рушатся сделки.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822960" y="4498848"/>
            <a:ext cx="347472" cy="347472"/>
          </a:xfrm>
          <a:prstGeom prst="ellipse">
            <a:avLst/>
          </a:prstGeom>
          <a:solidFill>
            <a:srgbClr val="A8874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22960" y="449884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1371600" y="448056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Ведём сделку до чанота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4782312"/>
            <a:ext cx="6903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договора, регистрация в Земельном департаменте, приёмка и передача ключей.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822960" y="5321808"/>
            <a:ext cx="347472" cy="347472"/>
          </a:xfrm>
          <a:prstGeom prst="ellipse">
            <a:avLst/>
          </a:prstGeom>
          <a:solidFill>
            <a:srgbClr val="A8874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22960" y="532180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1371600" y="530352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B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Подключаем управление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1371600" y="5605272"/>
            <a:ext cx="6903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6B7C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объект покупался под доход — находим управляющую компанию и контролируем отчётность.</a:t>
            </a:r>
            <a:endParaRPr lang="en-US" sz="1250" dirty="0"/>
          </a:p>
        </p:txBody>
      </p:sp>
      <p:sp>
        <p:nvSpPr>
          <p:cNvPr id="25" name="Text 22"/>
          <p:cNvSpPr txBox="1"/>
          <p:nvPr/>
        </p:nvSpPr>
        <p:spPr>
          <a:xfrm>
            <a:off x="822960" y="626364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87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Вам остаётся выбрать объект и подписать. Остальное — наша работа.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3B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final-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img/logo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57400"/>
            <a:ext cx="3566160" cy="5166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2960" y="28346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C9A9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sign leads home</a:t>
            </a:r>
            <a:endParaRPr lang="en-US" sz="2400" dirty="0"/>
          </a:p>
        </p:txBody>
      </p:sp>
      <p:sp>
        <p:nvSpPr>
          <p:cNvPr id="5" name="Shape 1"/>
          <p:cNvSpPr/>
          <p:nvPr/>
        </p:nvSpPr>
        <p:spPr>
          <a:xfrm>
            <a:off x="822960" y="3611880"/>
            <a:ext cx="822960" cy="20117"/>
          </a:xfrm>
          <a:prstGeom prst="rect">
            <a:avLst/>
          </a:prstGeom>
          <a:solidFill>
            <a:srgbClr val="A8874F"/>
          </a:solidFill>
          <a:ln/>
        </p:spPr>
      </p:sp>
      <p:sp>
        <p:nvSpPr>
          <p:cNvPr id="6" name="Text 2"/>
          <p:cNvSpPr txBox="1"/>
          <p:nvPr/>
        </p:nvSpPr>
        <p:spPr>
          <a:xfrm>
            <a:off x="822960" y="388620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D9E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Подберём объект под вашу задачу и покажем расчёт</a:t>
            </a:r>
            <a:endParaRPr lang="en-US" sz="14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rgbClr val="D9E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платежам, налогам и доходу — до того, как вы что-то вносите.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22960" y="507492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A88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822960" y="5349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zodiacestate.com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4114800" y="507492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A88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</a:t>
            </a:r>
            <a:endParaRPr lang="en-US" sz="1050" dirty="0"/>
          </a:p>
        </p:txBody>
      </p:sp>
      <p:sp>
        <p:nvSpPr>
          <p:cNvPr id="10" name="Text 6"/>
          <p:cNvSpPr txBox="1"/>
          <p:nvPr/>
        </p:nvSpPr>
        <p:spPr>
          <a:xfrm>
            <a:off x="4114800" y="5349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+66 61 161 3601</a:t>
            </a:r>
            <a:endParaRPr lang="en-US" sz="1900" dirty="0"/>
          </a:p>
        </p:txBody>
      </p:sp>
      <p:sp>
        <p:nvSpPr>
          <p:cNvPr id="11" name="Text 7"/>
          <p:cNvSpPr txBox="1"/>
          <p:nvPr/>
        </p:nvSpPr>
        <p:spPr>
          <a:xfrm>
            <a:off x="822960" y="617220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7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ZODIAC Co., Ltd. · บริษัท โซดิแอค จำกัด · Пхукет, Таиланд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ZODIAC — недвижимость на Пхукете</dc:title>
  <dc:subject>PptxGenJS Presentation</dc:subject>
  <dc:creator>ZODIAC Co., Ltd.</dc:creator>
  <cp:lastModifiedBy>ZODIAC Co., Ltd.</cp:lastModifiedBy>
  <cp:revision>1</cp:revision>
  <dcterms:created xsi:type="dcterms:W3CDTF">2026-09-20T12:44:52Z</dcterms:created>
  <dcterms:modified xsi:type="dcterms:W3CDTF">2026-09-20T12:44:52Z</dcterms:modified>
</cp:coreProperties>
</file>